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81" r:id="rId5"/>
    <p:sldId id="284" r:id="rId6"/>
    <p:sldId id="279" r:id="rId7"/>
    <p:sldId id="294" r:id="rId8"/>
    <p:sldId id="295" r:id="rId9"/>
    <p:sldId id="296" r:id="rId10"/>
    <p:sldId id="297" r:id="rId11"/>
    <p:sldId id="298" r:id="rId12"/>
    <p:sldId id="299" r:id="rId13"/>
    <p:sldId id="300" r:id="rId14"/>
    <p:sldId id="301" r:id="rId15"/>
    <p:sldId id="302" r:id="rId16"/>
    <p:sldId id="28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879" autoAdjust="0"/>
  </p:normalViewPr>
  <p:slideViewPr>
    <p:cSldViewPr snapToGrid="0">
      <p:cViewPr varScale="1">
        <p:scale>
          <a:sx n="98" d="100"/>
          <a:sy n="98" d="100"/>
        </p:scale>
        <p:origin x="41" y="46"/>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6/9/2025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6/9/2025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569508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3703594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4153030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928972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2512600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2343382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2799854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2438934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1448468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6/9/2025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6/9/2025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boxofficemojo.com/"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www.the-numbers.com/" TargetMode="External"/><Relationship Id="rId5" Type="http://schemas.openxmlformats.org/officeDocument/2006/relationships/hyperlink" Target="https://www.themoviedb.org/" TargetMode="External"/><Relationship Id="rId4" Type="http://schemas.openxmlformats.org/officeDocument/2006/relationships/hyperlink" Target="https://www.imdb.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1019459"/>
            <a:ext cx="9144000" cy="3552541"/>
          </a:xfrm>
        </p:spPr>
        <p:txBody>
          <a:bodyPr/>
          <a:lstStyle/>
          <a:p>
            <a:r>
              <a:rPr lang="en-GB" sz="4800" b="1" dirty="0"/>
              <a:t>Box Office Blueprint: Data-Driven Insights for Microsoft Movie Studio Launch.</a:t>
            </a:r>
            <a:endParaRPr lang="en-US" dirty="0"/>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00845" y="1"/>
            <a:ext cx="10515600" cy="614788"/>
          </a:xfrm>
          <a:noFill/>
        </p:spPr>
        <p:txBody>
          <a:bodyPr anchor="ctr"/>
          <a:lstStyle/>
          <a:p>
            <a:r>
              <a:rPr lang="en-US" u="sng" dirty="0"/>
              <a:t>Results &amp; Findings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66148" y="478602"/>
            <a:ext cx="12125852" cy="6326870"/>
          </a:xfrm>
          <a:noFill/>
        </p:spPr>
        <p:txBody>
          <a:bodyPr>
            <a:normAutofit/>
          </a:bodyPr>
          <a:lstStyle/>
          <a:p>
            <a:r>
              <a:rPr lang="en-US" b="1" dirty="0"/>
              <a:t>c) Market Landscape - </a:t>
            </a:r>
          </a:p>
          <a:p>
            <a:pPr lvl="1"/>
            <a:r>
              <a:rPr lang="en-GB" sz="1400" dirty="0"/>
              <a:t>To understand the industry dynamics, we conducted a competitive analysis of global box office trends to identify the top studios and examine their revenue patterns over time.</a:t>
            </a:r>
          </a:p>
          <a:p>
            <a:pPr lvl="1"/>
            <a:r>
              <a:rPr lang="en-GB" sz="1400" dirty="0"/>
              <a:t>Leading studios demonstrate fluctuating revenue patterns, highlighting the importance of continuous market research and adaptability..</a:t>
            </a:r>
          </a:p>
          <a:p>
            <a:endParaRPr lang="en-US" b="1" dirty="0"/>
          </a:p>
          <a:p>
            <a:endParaRPr lang="en-US" b="1" dirty="0"/>
          </a:p>
          <a:p>
            <a:endParaRPr lang="en-US" b="1" dirty="0"/>
          </a:p>
          <a:p>
            <a:pPr marL="342900" indent="-342900">
              <a:buAutoNum type="alphaLcParenR"/>
            </a:pPr>
            <a:endParaRPr lang="en-US" b="1" dirty="0"/>
          </a:p>
          <a:p>
            <a:endParaRPr lang="en-US" sz="1600" dirty="0"/>
          </a:p>
          <a:p>
            <a:pPr marL="342900" indent="-342900">
              <a:buAutoNum type="alphaLcParenR"/>
            </a:pPr>
            <a:endParaRPr lang="en-US" b="1" dirty="0"/>
          </a:p>
          <a:p>
            <a:pPr marL="342900" indent="-342900">
              <a:buAutoNum type="alphaLcParenR"/>
            </a:pPr>
            <a:endParaRPr lang="en-US" b="1" dirty="0"/>
          </a:p>
          <a:p>
            <a:pPr marL="342900" indent="-342900">
              <a:buAutoNum type="alphaLcParenR"/>
            </a:pPr>
            <a:endParaRPr lang="en-US" b="1" dirty="0"/>
          </a:p>
          <a:p>
            <a:endParaRPr lang="en-US" b="1" dirty="0"/>
          </a:p>
          <a:p>
            <a:pPr>
              <a:lnSpc>
                <a:spcPct val="110000"/>
              </a:lnSpc>
            </a:pPr>
            <a:endParaRPr lang="en-GB" b="1" dirty="0"/>
          </a:p>
          <a:p>
            <a:pPr>
              <a:lnSpc>
                <a:spcPct val="110000"/>
              </a:lnSpc>
            </a:pPr>
            <a:endParaRPr lang="en-GB" b="1" dirty="0"/>
          </a:p>
          <a:p>
            <a:pPr>
              <a:lnSpc>
                <a:spcPct val="110000"/>
              </a:lnSpc>
            </a:pPr>
            <a:endParaRPr lang="en-GB" sz="1600" dirty="0"/>
          </a:p>
          <a:p>
            <a:pPr marL="457200" indent="-457200">
              <a:lnSpc>
                <a:spcPct val="100000"/>
              </a:lnSpc>
              <a:buAutoNum type="arabicPeriod"/>
            </a:pPr>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a:extLst>
              <a:ext uri="{FF2B5EF4-FFF2-40B4-BE49-F238E27FC236}">
                <a16:creationId xmlns:a16="http://schemas.microsoft.com/office/drawing/2014/main" id="{BFCB30B0-4CDD-984C-8C24-0A3D7E20ED97}"/>
              </a:ext>
            </a:extLst>
          </p:cNvPr>
          <p:cNvPicPr>
            <a:picLocks noChangeAspect="1"/>
          </p:cNvPicPr>
          <p:nvPr/>
        </p:nvPicPr>
        <p:blipFill>
          <a:blip r:embed="rId3"/>
          <a:stretch>
            <a:fillRect/>
          </a:stretch>
        </p:blipFill>
        <p:spPr>
          <a:xfrm>
            <a:off x="222733" y="2381331"/>
            <a:ext cx="5873267" cy="2914405"/>
          </a:xfrm>
          <a:prstGeom prst="rect">
            <a:avLst/>
          </a:prstGeom>
        </p:spPr>
      </p:pic>
      <p:pic>
        <p:nvPicPr>
          <p:cNvPr id="8" name="Picture 7">
            <a:extLst>
              <a:ext uri="{FF2B5EF4-FFF2-40B4-BE49-F238E27FC236}">
                <a16:creationId xmlns:a16="http://schemas.microsoft.com/office/drawing/2014/main" id="{1E25D225-35B2-D20D-FB27-A07944AC950E}"/>
              </a:ext>
            </a:extLst>
          </p:cNvPr>
          <p:cNvPicPr>
            <a:picLocks noChangeAspect="1"/>
          </p:cNvPicPr>
          <p:nvPr/>
        </p:nvPicPr>
        <p:blipFill>
          <a:blip r:embed="rId4"/>
          <a:stretch>
            <a:fillRect/>
          </a:stretch>
        </p:blipFill>
        <p:spPr>
          <a:xfrm>
            <a:off x="6207366" y="2381331"/>
            <a:ext cx="5873267" cy="2914405"/>
          </a:xfrm>
          <a:prstGeom prst="rect">
            <a:avLst/>
          </a:prstGeom>
        </p:spPr>
      </p:pic>
    </p:spTree>
    <p:extLst>
      <p:ext uri="{BB962C8B-B14F-4D97-AF65-F5344CB8AC3E}">
        <p14:creationId xmlns:p14="http://schemas.microsoft.com/office/powerpoint/2010/main" val="4083879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00845" y="1"/>
            <a:ext cx="10515600" cy="614788"/>
          </a:xfrm>
          <a:noFill/>
        </p:spPr>
        <p:txBody>
          <a:bodyPr anchor="ctr"/>
          <a:lstStyle/>
          <a:p>
            <a:r>
              <a:rPr lang="en-US" u="sng" dirty="0"/>
              <a:t>Results &amp; Findings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66148" y="478602"/>
            <a:ext cx="12125852" cy="6326870"/>
          </a:xfrm>
          <a:noFill/>
        </p:spPr>
        <p:txBody>
          <a:bodyPr>
            <a:normAutofit/>
          </a:bodyPr>
          <a:lstStyle/>
          <a:p>
            <a:r>
              <a:rPr lang="en-US" sz="1400" b="1" dirty="0"/>
              <a:t>d) Basic Movie Metadata</a:t>
            </a:r>
            <a:endParaRPr lang="en-GB" sz="1400" b="1" dirty="0"/>
          </a:p>
          <a:p>
            <a:pPr lvl="1"/>
            <a:r>
              <a:rPr lang="en-GB" sz="1400" dirty="0"/>
              <a:t>Drama is the most common genre and blends well with others.</a:t>
            </a:r>
          </a:p>
          <a:p>
            <a:pPr lvl="1"/>
            <a:r>
              <a:rPr lang="en-GB" sz="1400" dirty="0"/>
              <a:t>R and NR are dominant ratings; PG and PG-13 are more competitive.</a:t>
            </a:r>
          </a:p>
          <a:p>
            <a:pPr lvl="1"/>
            <a:r>
              <a:rPr lang="en-GB" sz="1400" dirty="0"/>
              <a:t>Longer runtimes tend to correlate with PG-13 and R ratings, which are the most common.</a:t>
            </a:r>
          </a:p>
          <a:p>
            <a:pPr lvl="1"/>
            <a:r>
              <a:rPr lang="en-GB" sz="1400" dirty="0"/>
              <a:t>Average movie runtime by rating clusters around 100–110 minutes.</a:t>
            </a:r>
            <a:endParaRPr lang="en-US" b="1" dirty="0"/>
          </a:p>
          <a:p>
            <a:pPr marL="342900" indent="-342900">
              <a:buAutoNum type="alphaLcParenR"/>
            </a:pPr>
            <a:endParaRPr lang="en-US" b="1" dirty="0"/>
          </a:p>
          <a:p>
            <a:endParaRPr lang="en-US" sz="1600" dirty="0"/>
          </a:p>
          <a:p>
            <a:pPr marL="342900" indent="-342900">
              <a:buAutoNum type="alphaLcParenR"/>
            </a:pPr>
            <a:endParaRPr lang="en-US" b="1" dirty="0"/>
          </a:p>
          <a:p>
            <a:pPr marL="342900" indent="-342900">
              <a:buAutoNum type="alphaLcParenR"/>
            </a:pPr>
            <a:endParaRPr lang="en-US" b="1" dirty="0"/>
          </a:p>
          <a:p>
            <a:pPr marL="342900" indent="-342900">
              <a:buAutoNum type="alphaLcParenR"/>
            </a:pPr>
            <a:endParaRPr lang="en-US" b="1" dirty="0"/>
          </a:p>
          <a:p>
            <a:endParaRPr lang="en-US" b="1" dirty="0"/>
          </a:p>
          <a:p>
            <a:pPr>
              <a:lnSpc>
                <a:spcPct val="110000"/>
              </a:lnSpc>
            </a:pPr>
            <a:endParaRPr lang="en-GB" b="1" dirty="0"/>
          </a:p>
          <a:p>
            <a:pPr>
              <a:lnSpc>
                <a:spcPct val="110000"/>
              </a:lnSpc>
            </a:pPr>
            <a:endParaRPr lang="en-GB" b="1" dirty="0"/>
          </a:p>
          <a:p>
            <a:pPr>
              <a:lnSpc>
                <a:spcPct val="110000"/>
              </a:lnSpc>
            </a:pPr>
            <a:endParaRPr lang="en-GB" sz="1600" dirty="0"/>
          </a:p>
          <a:p>
            <a:pPr marL="457200" indent="-457200">
              <a:lnSpc>
                <a:spcPct val="100000"/>
              </a:lnSpc>
              <a:buAutoNum type="arabicPeriod"/>
            </a:pPr>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7" name="Picture 6">
            <a:extLst>
              <a:ext uri="{FF2B5EF4-FFF2-40B4-BE49-F238E27FC236}">
                <a16:creationId xmlns:a16="http://schemas.microsoft.com/office/drawing/2014/main" id="{EF07D364-FD81-51F7-751A-514B0103F139}"/>
              </a:ext>
            </a:extLst>
          </p:cNvPr>
          <p:cNvPicPr>
            <a:picLocks noChangeAspect="1"/>
          </p:cNvPicPr>
          <p:nvPr/>
        </p:nvPicPr>
        <p:blipFill>
          <a:blip r:embed="rId3"/>
          <a:stretch>
            <a:fillRect/>
          </a:stretch>
        </p:blipFill>
        <p:spPr>
          <a:xfrm>
            <a:off x="7460639" y="575310"/>
            <a:ext cx="3952824" cy="2440264"/>
          </a:xfrm>
          <a:prstGeom prst="rect">
            <a:avLst/>
          </a:prstGeom>
        </p:spPr>
      </p:pic>
      <p:pic>
        <p:nvPicPr>
          <p:cNvPr id="10" name="Picture 9">
            <a:extLst>
              <a:ext uri="{FF2B5EF4-FFF2-40B4-BE49-F238E27FC236}">
                <a16:creationId xmlns:a16="http://schemas.microsoft.com/office/drawing/2014/main" id="{D687EDF0-C80F-47C7-5313-08B23FB9E76D}"/>
              </a:ext>
            </a:extLst>
          </p:cNvPr>
          <p:cNvPicPr>
            <a:picLocks noChangeAspect="1"/>
          </p:cNvPicPr>
          <p:nvPr/>
        </p:nvPicPr>
        <p:blipFill>
          <a:blip r:embed="rId4"/>
          <a:stretch>
            <a:fillRect/>
          </a:stretch>
        </p:blipFill>
        <p:spPr>
          <a:xfrm>
            <a:off x="177596" y="3056708"/>
            <a:ext cx="5382896" cy="3194727"/>
          </a:xfrm>
          <a:prstGeom prst="rect">
            <a:avLst/>
          </a:prstGeom>
        </p:spPr>
      </p:pic>
      <p:pic>
        <p:nvPicPr>
          <p:cNvPr id="12" name="Picture 11">
            <a:extLst>
              <a:ext uri="{FF2B5EF4-FFF2-40B4-BE49-F238E27FC236}">
                <a16:creationId xmlns:a16="http://schemas.microsoft.com/office/drawing/2014/main" id="{EC3E0919-DE23-1259-1353-E054CACA475F}"/>
              </a:ext>
            </a:extLst>
          </p:cNvPr>
          <p:cNvPicPr>
            <a:picLocks noChangeAspect="1"/>
          </p:cNvPicPr>
          <p:nvPr/>
        </p:nvPicPr>
        <p:blipFill>
          <a:blip r:embed="rId5"/>
          <a:stretch>
            <a:fillRect/>
          </a:stretch>
        </p:blipFill>
        <p:spPr>
          <a:xfrm>
            <a:off x="7247634" y="3409546"/>
            <a:ext cx="4487975" cy="2663595"/>
          </a:xfrm>
          <a:prstGeom prst="rect">
            <a:avLst/>
          </a:prstGeom>
        </p:spPr>
      </p:pic>
    </p:spTree>
    <p:extLst>
      <p:ext uri="{BB962C8B-B14F-4D97-AF65-F5344CB8AC3E}">
        <p14:creationId xmlns:p14="http://schemas.microsoft.com/office/powerpoint/2010/main" val="1251364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00845" y="1"/>
            <a:ext cx="10515600" cy="614788"/>
          </a:xfrm>
          <a:noFill/>
        </p:spPr>
        <p:txBody>
          <a:bodyPr anchor="ctr"/>
          <a:lstStyle/>
          <a:p>
            <a:r>
              <a:rPr lang="en-US" u="sng" dirty="0"/>
              <a:t>RECOMENDATION</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66148" y="478602"/>
            <a:ext cx="12125852" cy="6326870"/>
          </a:xfrm>
          <a:noFill/>
        </p:spPr>
        <p:txBody>
          <a:bodyPr>
            <a:normAutofit fontScale="85000" lnSpcReduction="20000"/>
          </a:bodyPr>
          <a:lstStyle/>
          <a:p>
            <a:pPr lvl="1"/>
            <a:r>
              <a:rPr lang="en-GB" sz="1400" dirty="0"/>
              <a:t>Production budget alone does not reliably predict financial success. The studio should diversify investment and allocate resources strategically, factoring in marketing, distribution, and talent costs to maximize ROI.</a:t>
            </a:r>
          </a:p>
          <a:p>
            <a:pPr lvl="1"/>
            <a:r>
              <a:rPr lang="en-GB" sz="1400" dirty="0"/>
              <a:t>Prioritize collaboration with directors, producers, and lead actors who have consistently demonstrated positive impact on movie performance to improve profitability and audience engagement.</a:t>
            </a:r>
          </a:p>
          <a:p>
            <a:pPr lvl="1"/>
            <a:r>
              <a:rPr lang="en-GB" sz="1400" dirty="0"/>
              <a:t>Tailoring movie content to align with our audience preferences, while balancing creativity, will enhance market reception and box office returns.</a:t>
            </a:r>
          </a:p>
          <a:p>
            <a:pPr lvl="1"/>
            <a:r>
              <a:rPr lang="en-GB" sz="1400" dirty="0"/>
              <a:t>Understanding seasonal trends and optimal runtimes can improve audience turnout and overall performance.  Strategic scheduling of releases is recommended.</a:t>
            </a:r>
          </a:p>
          <a:p>
            <a:pPr lvl="1"/>
            <a:r>
              <a:rPr lang="en-GB" sz="1400" dirty="0"/>
              <a:t>Continuous market research is essential to stay ahead in a rapidly evolving industry by actively tracking top studios’ revenue patterns helps identify emerging trends and potential market gaps.</a:t>
            </a:r>
            <a:endParaRPr lang="en-US" sz="1600" dirty="0"/>
          </a:p>
          <a:p>
            <a:r>
              <a:rPr lang="en-US" sz="1600" b="1" dirty="0"/>
              <a:t>Conclusions:</a:t>
            </a:r>
          </a:p>
          <a:p>
            <a:pPr lvl="1" indent="0">
              <a:buNone/>
            </a:pPr>
            <a:r>
              <a:rPr lang="en-GB" sz="1400" dirty="0"/>
              <a:t>Our analysis provides a foundational understanding to guide the launch of a new movie studio. However, there are some limitations and challenges to consider:</a:t>
            </a:r>
          </a:p>
          <a:p>
            <a:pPr lvl="1"/>
            <a:r>
              <a:rPr lang="en-GB" sz="1400" dirty="0"/>
              <a:t>The dataset does not capture the full financial cycle such as marketing budgets and revenue splits with theatres. These missing variables are critical for developing a comprehensive financial picture.</a:t>
            </a:r>
          </a:p>
          <a:p>
            <a:pPr lvl="1"/>
            <a:r>
              <a:rPr lang="en-GB" sz="1400" dirty="0"/>
              <a:t>The rise of streaming platforms like Netflix, Amazon Prime, and Disney presents both challenges and opportunities, which are not fully reflected in the data. The new studio should explore hybrid release strategies to adapt to this evolving landscape.</a:t>
            </a:r>
          </a:p>
          <a:p>
            <a:pPr lvl="1" indent="0">
              <a:buNone/>
            </a:pPr>
            <a:r>
              <a:rPr lang="en-GB" sz="1400" dirty="0"/>
              <a:t>We encourage the stakeholders to expand their definition of success beyond traditional financial metrics like ROI and to include:</a:t>
            </a:r>
          </a:p>
          <a:p>
            <a:pPr lvl="1"/>
            <a:r>
              <a:rPr lang="en-GB" sz="1400" dirty="0"/>
              <a:t>Audience ratings and critical reception</a:t>
            </a:r>
          </a:p>
          <a:p>
            <a:pPr lvl="1"/>
            <a:r>
              <a:rPr lang="en-GB" sz="1400" dirty="0"/>
              <a:t>Streaming platform viewership,</a:t>
            </a:r>
          </a:p>
          <a:p>
            <a:pPr lvl="1"/>
            <a:r>
              <a:rPr lang="en-GB" sz="1400" dirty="0"/>
              <a:t>Award nominations and wins, which contribute to prestige and long-term brand value.</a:t>
            </a:r>
          </a:p>
          <a:p>
            <a:pPr lvl="1" indent="0">
              <a:buNone/>
            </a:pPr>
            <a:r>
              <a:rPr lang="en-GB" sz="1400" dirty="0"/>
              <a:t>While this analysis provides actionable insights into financial performance, talent influence, movie characteristics and strategic release planning of a movie, the studio’s ultimate success will rely on its ability to continuously adapt to industry shifts.</a:t>
            </a:r>
            <a:endParaRPr lang="en-US" sz="1400" dirty="0"/>
          </a:p>
          <a:p>
            <a:pPr marL="342900" indent="-342900">
              <a:buAutoNum type="alphaLcParenR"/>
            </a:pPr>
            <a:endParaRPr lang="en-US" b="1" dirty="0"/>
          </a:p>
          <a:p>
            <a:pPr marL="342900" indent="-342900">
              <a:buAutoNum type="alphaLcParenR"/>
            </a:pPr>
            <a:endParaRPr lang="en-US" b="1" dirty="0"/>
          </a:p>
          <a:p>
            <a:pPr marL="342900" indent="-342900">
              <a:buAutoNum type="alphaLcParenR"/>
            </a:pPr>
            <a:endParaRPr lang="en-US" b="1" dirty="0"/>
          </a:p>
          <a:p>
            <a:endParaRPr lang="en-US" b="1" dirty="0"/>
          </a:p>
          <a:p>
            <a:pPr>
              <a:lnSpc>
                <a:spcPct val="110000"/>
              </a:lnSpc>
            </a:pPr>
            <a:endParaRPr lang="en-GB" b="1" dirty="0"/>
          </a:p>
          <a:p>
            <a:pPr>
              <a:lnSpc>
                <a:spcPct val="110000"/>
              </a:lnSpc>
            </a:pPr>
            <a:endParaRPr lang="en-GB" b="1" dirty="0"/>
          </a:p>
          <a:p>
            <a:pPr>
              <a:lnSpc>
                <a:spcPct val="110000"/>
              </a:lnSpc>
            </a:pPr>
            <a:endParaRPr lang="en-GB" sz="1600" dirty="0"/>
          </a:p>
          <a:p>
            <a:pPr marL="457200" indent="-457200">
              <a:lnSpc>
                <a:spcPct val="100000"/>
              </a:lnSpc>
              <a:buAutoNum type="arabicPeriod"/>
            </a:pPr>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3962120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normAutofit/>
          </a:bodyPr>
          <a:lstStyle/>
          <a:p>
            <a:r>
              <a:rPr lang="en-US" dirty="0"/>
              <a:t>Hafsa M.Aden</a:t>
            </a:r>
          </a:p>
          <a:p>
            <a:r>
              <a:rPr lang="en-US" dirty="0"/>
              <a:t>Ryan Karimi</a:t>
            </a:r>
          </a:p>
          <a:p>
            <a:r>
              <a:rPr lang="en-US" dirty="0"/>
              <a:t>Rose Muthini</a:t>
            </a:r>
          </a:p>
          <a:p>
            <a:r>
              <a:rPr lang="en-US" dirty="0"/>
              <a:t>Elizabeth Ogutu</a:t>
            </a:r>
          </a:p>
          <a:p>
            <a:endParaRPr lang="en-US" dirty="0"/>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2251564"/>
          </a:xfrm>
          <a:noFill/>
        </p:spPr>
        <p:txBody>
          <a:bodyPr anchor="t">
            <a:normAutofit/>
          </a:bodyPr>
          <a:lstStyle/>
          <a:p>
            <a:r>
              <a:rPr lang="en-US" dirty="0"/>
              <a:t>PROBLEM STATEMENT</a:t>
            </a:r>
          </a:p>
          <a:p>
            <a:r>
              <a:rPr lang="en-US" dirty="0"/>
              <a:t>DATA UNDERSTANDING</a:t>
            </a:r>
          </a:p>
          <a:p>
            <a:r>
              <a:rPr lang="en-US" dirty="0"/>
              <a:t>RESULT &amp; FINDING</a:t>
            </a:r>
          </a:p>
          <a:p>
            <a:r>
              <a:rPr lang="en-US" dirty="0"/>
              <a:t>RECOMENDATION</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0" y="85603"/>
            <a:ext cx="12237396" cy="1233860"/>
          </a:xfrm>
          <a:noFill/>
        </p:spPr>
        <p:txBody>
          <a:bodyPr anchor="ctr"/>
          <a:lstStyle/>
          <a:p>
            <a:r>
              <a:rPr lang="en-US" u="sng" dirty="0"/>
              <a:t>Problem Statement</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58367" y="1243263"/>
            <a:ext cx="12330780" cy="4918707"/>
          </a:xfrm>
          <a:noFill/>
        </p:spPr>
        <p:txBody>
          <a:bodyPr>
            <a:normAutofit/>
          </a:bodyPr>
          <a:lstStyle/>
          <a:p>
            <a:endParaRPr lang="en-GB" dirty="0"/>
          </a:p>
          <a:p>
            <a:r>
              <a:rPr lang="en-GB" dirty="0"/>
              <a:t>This project aims to guide the establishment of a new movie studio lacks experience in movie making  by providing actionable insights into the key factors that drive box office success.</a:t>
            </a:r>
          </a:p>
          <a:p>
            <a:endParaRPr lang="en-GB" dirty="0"/>
          </a:p>
          <a:p>
            <a:r>
              <a:rPr lang="en-GB" dirty="0"/>
              <a:t>Objectives:</a:t>
            </a:r>
          </a:p>
          <a:p>
            <a:endParaRPr lang="en-GB" dirty="0"/>
          </a:p>
          <a:p>
            <a:pPr lvl="1"/>
            <a:r>
              <a:rPr lang="en-US" dirty="0"/>
              <a:t>Identify successful movie characteristics.</a:t>
            </a:r>
          </a:p>
          <a:p>
            <a:pPr lvl="1"/>
            <a:r>
              <a:rPr lang="en-US" dirty="0"/>
              <a:t>Pinpoint profitable genres.</a:t>
            </a:r>
          </a:p>
          <a:p>
            <a:pPr lvl="1"/>
            <a:r>
              <a:rPr lang="en-US" dirty="0"/>
              <a:t>Determine optimal budget ranges.</a:t>
            </a:r>
          </a:p>
          <a:p>
            <a:pPr lvl="1"/>
            <a:r>
              <a:rPr lang="en-GB" dirty="0"/>
              <a:t>Strategize release timings to maximize box office revenue.</a:t>
            </a:r>
            <a:endParaRPr lang="en-US" dirty="0"/>
          </a:p>
          <a:p>
            <a:pPr lvl="1"/>
            <a:endParaRPr lang="en-US" dirty="0"/>
          </a:p>
          <a:p>
            <a:pPr lvl="1"/>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00845" y="0"/>
            <a:ext cx="10515600" cy="778213"/>
          </a:xfrm>
          <a:noFill/>
        </p:spPr>
        <p:txBody>
          <a:bodyPr anchor="ctr"/>
          <a:lstStyle/>
          <a:p>
            <a:r>
              <a:rPr lang="en-US" u="sng" dirty="0"/>
              <a:t>Data understanding</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66148" y="614788"/>
            <a:ext cx="12125852" cy="6190683"/>
          </a:xfrm>
          <a:noFill/>
        </p:spPr>
        <p:txBody>
          <a:bodyPr>
            <a:normAutofit/>
          </a:bodyPr>
          <a:lstStyle/>
          <a:p>
            <a:r>
              <a:rPr lang="en-GB" sz="1600" dirty="0"/>
              <a:t>The dataset used for this project combines information from multiple sources, each offering unique and complementary insights into movie attributes and box office performance. </a:t>
            </a:r>
          </a:p>
          <a:p>
            <a:r>
              <a:rPr lang="en-GB" sz="1600" dirty="0"/>
              <a:t>Below is a breakdown of the data sources used and the specific datasets obtained from each.</a:t>
            </a:r>
          </a:p>
          <a:p>
            <a:pPr marL="342900" indent="-342900">
              <a:lnSpc>
                <a:spcPct val="100000"/>
              </a:lnSpc>
              <a:buAutoNum type="arabicPeriod"/>
            </a:pPr>
            <a:r>
              <a:rPr lang="en-GB" sz="1600" b="0" dirty="0">
                <a:solidFill>
                  <a:srgbClr val="CE9178"/>
                </a:solidFill>
                <a:effectLst/>
                <a:hlinkClick r:id="rId3"/>
              </a:rPr>
              <a:t>Box Office Mojo- </a:t>
            </a:r>
            <a:r>
              <a:rPr lang="en-GB" sz="1600" dirty="0"/>
              <a:t>Provides comprehensive box office earnings of other production studios  including their (domestic and international) revenue data.</a:t>
            </a:r>
          </a:p>
          <a:p>
            <a:pPr marL="342900" indent="-342900">
              <a:lnSpc>
                <a:spcPct val="100000"/>
              </a:lnSpc>
              <a:buAutoNum type="arabicPeriod"/>
            </a:pPr>
            <a:r>
              <a:rPr lang="en-GB" sz="1600" b="0" dirty="0">
                <a:solidFill>
                  <a:srgbClr val="CE9178"/>
                </a:solidFill>
                <a:effectLst/>
                <a:hlinkClick r:id="rId4"/>
              </a:rPr>
              <a:t>IMDB</a:t>
            </a:r>
            <a:r>
              <a:rPr lang="en-GB" sz="1600" b="0" dirty="0">
                <a:solidFill>
                  <a:srgbClr val="CE9178"/>
                </a:solidFill>
                <a:effectLst/>
              </a:rPr>
              <a:t> </a:t>
            </a:r>
            <a:r>
              <a:rPr lang="en-GB" sz="1600" dirty="0">
                <a:solidFill>
                  <a:srgbClr val="CCCCCC"/>
                </a:solidFill>
              </a:rPr>
              <a:t>- </a:t>
            </a:r>
            <a:r>
              <a:rPr lang="en-GB" sz="1600" dirty="0"/>
              <a:t>Comprehensive movie database featuring production details, cast and crew (including directors, writers, actors, and producers), user ratings and votes, as well as metadata such as title, release year, runtime, genre, and biographical information.</a:t>
            </a:r>
          </a:p>
          <a:p>
            <a:pPr marL="342900" indent="-342900">
              <a:lnSpc>
                <a:spcPct val="100000"/>
              </a:lnSpc>
              <a:buAutoNum type="arabicPeriod"/>
            </a:pPr>
            <a:r>
              <a:rPr lang="en-GB" sz="1600" dirty="0">
                <a:solidFill>
                  <a:srgbClr val="CE9178"/>
                </a:solidFill>
                <a:hlinkClick r:id="rId5">
                  <a:extLst>
                    <a:ext uri="{A12FA001-AC4F-418D-AE19-62706E023703}">
                      <ahyp:hlinkClr xmlns:ahyp="http://schemas.microsoft.com/office/drawing/2018/hyperlinkcolor" val="tx"/>
                    </a:ext>
                  </a:extLst>
                </a:hlinkClick>
              </a:rPr>
              <a:t>The Movie Database </a:t>
            </a:r>
            <a:r>
              <a:rPr lang="en-GB" sz="1600" dirty="0">
                <a:solidFill>
                  <a:srgbClr val="CE9178"/>
                </a:solidFill>
              </a:rPr>
              <a:t>- </a:t>
            </a:r>
            <a:r>
              <a:rPr lang="en-GB" sz="1600" dirty="0"/>
              <a:t>Collaborative movie database providing community sourced metadata such as popularity, vote count, and original language</a:t>
            </a:r>
          </a:p>
          <a:p>
            <a:pPr marL="342900" indent="-342900">
              <a:lnSpc>
                <a:spcPct val="100000"/>
              </a:lnSpc>
              <a:buAutoNum type="arabicPeriod"/>
            </a:pPr>
            <a:r>
              <a:rPr lang="en-GB" sz="1600" dirty="0">
                <a:solidFill>
                  <a:srgbClr val="CE9178"/>
                </a:solidFill>
                <a:hlinkClick r:id="rId6">
                  <a:extLst>
                    <a:ext uri="{A12FA001-AC4F-418D-AE19-62706E023703}">
                      <ahyp:hlinkClr xmlns:ahyp="http://schemas.microsoft.com/office/drawing/2018/hyperlinkcolor" val="tx"/>
                    </a:ext>
                  </a:extLst>
                </a:hlinkClick>
              </a:rPr>
              <a:t>The Numbers</a:t>
            </a:r>
            <a:r>
              <a:rPr lang="en-GB" sz="1600" dirty="0">
                <a:solidFill>
                  <a:srgbClr val="CE9178"/>
                </a:solidFill>
              </a:rPr>
              <a:t>- </a:t>
            </a:r>
            <a:r>
              <a:rPr lang="en-GB" sz="1600" dirty="0"/>
              <a:t>Provides financial data on movies, including production budgets, worldwide gross, and estimated profits</a:t>
            </a:r>
          </a:p>
          <a:p>
            <a:pPr>
              <a:lnSpc>
                <a:spcPct val="110000"/>
              </a:lnSpc>
            </a:pPr>
            <a:r>
              <a:rPr lang="en-GB" sz="1600" b="1" dirty="0"/>
              <a:t>Datasets used for Analysis: </a:t>
            </a:r>
          </a:p>
          <a:p>
            <a:pPr lvl="1"/>
            <a:r>
              <a:rPr lang="en-GB" sz="1600" dirty="0"/>
              <a:t>`tn.movie_budgets.csv.gz` → Used for financial and studio performance analysis (budget, gross, profit, ROI).</a:t>
            </a:r>
          </a:p>
          <a:p>
            <a:pPr lvl="1"/>
            <a:r>
              <a:rPr lang="en-GB" sz="1600" dirty="0"/>
              <a:t>`bom.movie_gross.csv.gz` → Supplementary financial data, focusing on domestic and international gross.</a:t>
            </a:r>
          </a:p>
          <a:p>
            <a:pPr lvl="1"/>
            <a:r>
              <a:rPr lang="en-GB" sz="1600" dirty="0"/>
              <a:t>`imdb.title.basics.csv.gz` → Used to extract genre, runtime, and title information.</a:t>
            </a:r>
          </a:p>
          <a:p>
            <a:pPr lvl="1"/>
            <a:r>
              <a:rPr lang="en-GB" sz="1600" dirty="0"/>
              <a:t>`imdb.title.akas.csv.gz` &amp; `imdb.title.principals.csv.gz` → Contains Movie Metadata like genre, runtimes, directors, actors, and producers for talent influence.</a:t>
            </a:r>
          </a:p>
          <a:p>
            <a:pPr lvl="1"/>
            <a:endParaRPr lang="en-US" dirty="0"/>
          </a:p>
          <a:p>
            <a:pPr>
              <a:lnSpc>
                <a:spcPct val="110000"/>
              </a:lnSpc>
            </a:pPr>
            <a:endParaRPr lang="en-GB" b="1" dirty="0"/>
          </a:p>
          <a:p>
            <a:pPr>
              <a:lnSpc>
                <a:spcPct val="110000"/>
              </a:lnSpc>
            </a:pPr>
            <a:endParaRPr lang="en-GB" b="1" dirty="0"/>
          </a:p>
          <a:p>
            <a:pPr>
              <a:lnSpc>
                <a:spcPct val="110000"/>
              </a:lnSpc>
            </a:pPr>
            <a:endParaRPr lang="en-GB" sz="4500" dirty="0"/>
          </a:p>
          <a:p>
            <a:pPr marL="457200" indent="-457200">
              <a:lnSpc>
                <a:spcPct val="100000"/>
              </a:lnSpc>
              <a:buAutoNum type="arabicPeriod"/>
            </a:pPr>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33370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00845" y="0"/>
            <a:ext cx="10515600" cy="778213"/>
          </a:xfrm>
          <a:noFill/>
        </p:spPr>
        <p:txBody>
          <a:bodyPr anchor="ctr"/>
          <a:lstStyle/>
          <a:p>
            <a:r>
              <a:rPr lang="en-US" u="sng" dirty="0"/>
              <a:t>ANALYSIS OVERVIEW</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66148" y="614788"/>
            <a:ext cx="12125852" cy="6190683"/>
          </a:xfrm>
          <a:noFill/>
        </p:spPr>
        <p:txBody>
          <a:bodyPr>
            <a:normAutofit/>
          </a:bodyPr>
          <a:lstStyle/>
          <a:p>
            <a:r>
              <a:rPr lang="en-GB" sz="1600" dirty="0"/>
              <a:t>To address the business problem of helping a new movie studio with no prior movie making experience, we structured our analysis around these key pillars:</a:t>
            </a:r>
          </a:p>
          <a:p>
            <a:pPr marL="342900" lvl="1" indent="-342900">
              <a:buAutoNum type="alphaLcParenR"/>
            </a:pPr>
            <a:r>
              <a:rPr lang="en-US" b="1" dirty="0"/>
              <a:t>Financial Performance Metrics</a:t>
            </a:r>
          </a:p>
          <a:p>
            <a:pPr lvl="1"/>
            <a:r>
              <a:rPr lang="en-GB" sz="1600" dirty="0"/>
              <a:t>We analysed financial data to understand what makes a movie financially successful. Using production budget, gross earnings, and calculated metrics like profit and Return on investment (ROI), we identified patterns in profitability across </a:t>
            </a:r>
            <a:r>
              <a:rPr lang="en-GB" sz="1600" dirty="0" err="1"/>
              <a:t>diffrent</a:t>
            </a:r>
            <a:r>
              <a:rPr lang="en-GB" sz="1600" dirty="0"/>
              <a:t> budget ranges and time periods. This helped us determine cost effective production strategies and the financial risks involved in different investment levels.</a:t>
            </a:r>
          </a:p>
          <a:p>
            <a:pPr lvl="1"/>
            <a:r>
              <a:rPr lang="en-GB" dirty="0"/>
              <a:t>We also applied regression model to quantify the impact of Production budget on financial outcomes like Return on investment(ROI). </a:t>
            </a:r>
          </a:p>
          <a:p>
            <a:pPr lvl="1" indent="0">
              <a:buNone/>
            </a:pPr>
            <a:r>
              <a:rPr lang="en-GB" b="1" dirty="0"/>
              <a:t>b) Market Landscape</a:t>
            </a:r>
          </a:p>
          <a:p>
            <a:pPr lvl="1"/>
            <a:r>
              <a:rPr lang="en-GB" dirty="0"/>
              <a:t>To understand the industry dynamics, we conducted a competitive analysis of global box office trends to identify the top studios and examine their revenue patterns over time.</a:t>
            </a:r>
          </a:p>
          <a:p>
            <a:pPr lvl="1" indent="0">
              <a:buNone/>
            </a:pPr>
            <a:r>
              <a:rPr lang="en-GB" b="1" dirty="0"/>
              <a:t>c) Influence of Talent</a:t>
            </a:r>
          </a:p>
          <a:p>
            <a:pPr lvl="1">
              <a:lnSpc>
                <a:spcPct val="100000"/>
              </a:lnSpc>
            </a:pPr>
            <a:r>
              <a:rPr lang="en-GB" dirty="0"/>
              <a:t>We also looked at the impact of directors, producers, and lead actors on movie performance. By linking cast and crew data with box office returns, we checked whether specific individuals consistently drive higher profitability or audience engagement. This aims to support informed hiring decisions for the studio.</a:t>
            </a:r>
          </a:p>
          <a:p>
            <a:br>
              <a:rPr lang="en-GB" b="0" dirty="0">
                <a:solidFill>
                  <a:srgbClr val="CCCCCC"/>
                </a:solidFill>
                <a:effectLst/>
                <a:latin typeface="Consolas" panose="020B0609020204030204" pitchFamily="49" charset="0"/>
              </a:rPr>
            </a:br>
            <a:endParaRPr lang="en-GB" b="0" dirty="0">
              <a:solidFill>
                <a:srgbClr val="CCCCCC"/>
              </a:solidFill>
              <a:effectLst/>
              <a:latin typeface="Consolas" panose="020B0609020204030204" pitchFamily="49" charset="0"/>
            </a:endParaRPr>
          </a:p>
          <a:p>
            <a:pPr lvl="1"/>
            <a:endParaRPr lang="en-US" dirty="0"/>
          </a:p>
          <a:p>
            <a:pPr>
              <a:lnSpc>
                <a:spcPct val="110000"/>
              </a:lnSpc>
            </a:pPr>
            <a:endParaRPr lang="en-GB" b="1" dirty="0"/>
          </a:p>
          <a:p>
            <a:pPr>
              <a:lnSpc>
                <a:spcPct val="110000"/>
              </a:lnSpc>
            </a:pPr>
            <a:endParaRPr lang="en-GB" b="1" dirty="0"/>
          </a:p>
          <a:p>
            <a:pPr>
              <a:lnSpc>
                <a:spcPct val="110000"/>
              </a:lnSpc>
            </a:pPr>
            <a:endParaRPr lang="en-GB" sz="1600" dirty="0"/>
          </a:p>
          <a:p>
            <a:pPr marL="457200" indent="-457200">
              <a:lnSpc>
                <a:spcPct val="100000"/>
              </a:lnSpc>
              <a:buAutoNum type="arabicPeriod"/>
            </a:pPr>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988183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00845" y="0"/>
            <a:ext cx="10515600" cy="778213"/>
          </a:xfrm>
          <a:noFill/>
        </p:spPr>
        <p:txBody>
          <a:bodyPr anchor="ctr"/>
          <a:lstStyle/>
          <a:p>
            <a:r>
              <a:rPr lang="en-US" u="sng" dirty="0"/>
              <a:t>ANALYSIS OVERVIEW</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66148" y="614788"/>
            <a:ext cx="12125852" cy="3813243"/>
          </a:xfrm>
          <a:noFill/>
        </p:spPr>
        <p:txBody>
          <a:bodyPr>
            <a:normAutofit lnSpcReduction="10000"/>
          </a:bodyPr>
          <a:lstStyle/>
          <a:p>
            <a:pPr lvl="1" indent="0">
              <a:buNone/>
            </a:pPr>
            <a:endParaRPr lang="en-US" b="1" dirty="0"/>
          </a:p>
          <a:p>
            <a:pPr lvl="1" indent="0">
              <a:buNone/>
            </a:pPr>
            <a:r>
              <a:rPr lang="en-US" b="1" dirty="0"/>
              <a:t>d) Audience preference</a:t>
            </a:r>
          </a:p>
          <a:p>
            <a:pPr lvl="1"/>
            <a:r>
              <a:rPr lang="en-GB" dirty="0"/>
              <a:t>We explored ratings, genre trends, and runtime distributions to better understand what types of content resonate most with audiences. By segmenting movies by genre, rating, and popularity metrics, we gained insight into audience preference. This enables the studio to tailor content to audience tastes while balancing creative goals and market viability.</a:t>
            </a:r>
          </a:p>
          <a:p>
            <a:r>
              <a:rPr lang="en-GB" b="1" dirty="0"/>
              <a:t>e)  Basic Movie Meta data for Strategic Decision Making</a:t>
            </a:r>
          </a:p>
          <a:p>
            <a:pPr lvl="1"/>
            <a:r>
              <a:rPr lang="en-GB" dirty="0"/>
              <a:t>Finally, we considered general movie attributes such as release year, language, and runtime to identify seasonal trends, optimal movie lengths, and how content success has evolved over time. These are critical for shaping release strategies and production planning.</a:t>
            </a:r>
          </a:p>
          <a:p>
            <a:br>
              <a:rPr lang="en-GB" b="0" dirty="0">
                <a:solidFill>
                  <a:srgbClr val="CCCCCC"/>
                </a:solidFill>
                <a:effectLst/>
                <a:latin typeface="Consolas" panose="020B0609020204030204" pitchFamily="49" charset="0"/>
              </a:rPr>
            </a:br>
            <a:endParaRPr lang="en-GB" b="0" dirty="0">
              <a:solidFill>
                <a:srgbClr val="CCCCCC"/>
              </a:solidFill>
              <a:effectLst/>
              <a:latin typeface="Consolas" panose="020B0609020204030204" pitchFamily="49" charset="0"/>
            </a:endParaRPr>
          </a:p>
          <a:p>
            <a:pPr lvl="1"/>
            <a:endParaRPr lang="en-US" dirty="0"/>
          </a:p>
          <a:p>
            <a:pPr>
              <a:lnSpc>
                <a:spcPct val="110000"/>
              </a:lnSpc>
            </a:pPr>
            <a:endParaRPr lang="en-GB" b="1" dirty="0"/>
          </a:p>
          <a:p>
            <a:pPr>
              <a:lnSpc>
                <a:spcPct val="110000"/>
              </a:lnSpc>
            </a:pPr>
            <a:endParaRPr lang="en-GB" b="1" dirty="0"/>
          </a:p>
          <a:p>
            <a:pPr>
              <a:lnSpc>
                <a:spcPct val="110000"/>
              </a:lnSpc>
            </a:pPr>
            <a:endParaRPr lang="en-GB" sz="1600" dirty="0"/>
          </a:p>
          <a:p>
            <a:pPr marL="457200" indent="-457200">
              <a:lnSpc>
                <a:spcPct val="100000"/>
              </a:lnSpc>
              <a:buAutoNum type="arabicPeriod"/>
            </a:pPr>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438309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00845" y="0"/>
            <a:ext cx="10515600" cy="778213"/>
          </a:xfrm>
          <a:noFill/>
        </p:spPr>
        <p:txBody>
          <a:bodyPr anchor="ctr"/>
          <a:lstStyle/>
          <a:p>
            <a:r>
              <a:rPr lang="en-US" u="sng" dirty="0"/>
              <a:t>Results &amp; Findings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66148" y="614788"/>
            <a:ext cx="12125852" cy="6190683"/>
          </a:xfrm>
          <a:noFill/>
        </p:spPr>
        <p:txBody>
          <a:bodyPr>
            <a:normAutofit/>
          </a:bodyPr>
          <a:lstStyle/>
          <a:p>
            <a:pPr marL="342900" indent="-342900">
              <a:buAutoNum type="alphaLcParenR"/>
            </a:pPr>
            <a:r>
              <a:rPr lang="en-US" b="1" dirty="0"/>
              <a:t>Financial Performance Metrics – </a:t>
            </a:r>
          </a:p>
          <a:p>
            <a:pPr lvl="1"/>
            <a:r>
              <a:rPr lang="en-GB" sz="1600" dirty="0"/>
              <a:t>Low to mid budget movies (under $50M) tend to have higher ROI, making them more profitable relative to cost and less financially risky.</a:t>
            </a:r>
          </a:p>
          <a:p>
            <a:pPr lvl="1"/>
            <a:r>
              <a:rPr lang="en-GB" sz="1600" dirty="0"/>
              <a:t>High budget movies ($200M+) show wide fluctuations in returns.</a:t>
            </a:r>
          </a:p>
          <a:p>
            <a:pPr lvl="1"/>
            <a:r>
              <a:rPr lang="en-GB" sz="1600" dirty="0"/>
              <a:t>$50M–$200M budget range appears to balance strong profit potential with manageable risk.</a:t>
            </a:r>
          </a:p>
          <a:p>
            <a:pPr lvl="1"/>
            <a:r>
              <a:rPr lang="en-GB" sz="1600" dirty="0"/>
              <a:t>Domestic success is a strong predictor of international earnings, though there are exceptions.</a:t>
            </a:r>
          </a:p>
          <a:p>
            <a:pPr lvl="1"/>
            <a:r>
              <a:rPr lang="en-GB" sz="1600" dirty="0"/>
              <a:t>Historical ROI was higher in the 1930s–1970s compared to recent decades.</a:t>
            </a:r>
          </a:p>
          <a:p>
            <a:pPr lvl="1"/>
            <a:r>
              <a:rPr lang="en-GB" sz="1600" dirty="0"/>
              <a:t>Regression model showed that production budget alone has very little predictive power for ROI (R² = 0.0069).</a:t>
            </a:r>
          </a:p>
          <a:p>
            <a:pPr lvl="1"/>
            <a:r>
              <a:rPr lang="en-GB" sz="1600" dirty="0"/>
              <a:t>Global box office revenue does not increase consistently year over year, indicating volatility in the industry.</a:t>
            </a:r>
            <a:r>
              <a:rPr lang="en-US" sz="1600" dirty="0"/>
              <a:t> </a:t>
            </a:r>
          </a:p>
          <a:p>
            <a:pPr marL="342900" indent="-342900">
              <a:buAutoNum type="alphaLcParenR"/>
            </a:pPr>
            <a:endParaRPr lang="en-US" b="1" dirty="0"/>
          </a:p>
          <a:p>
            <a:pPr marL="342900" indent="-342900">
              <a:buAutoNum type="alphaLcParenR"/>
            </a:pPr>
            <a:endParaRPr lang="en-US" b="1" dirty="0"/>
          </a:p>
          <a:p>
            <a:pPr marL="342900" indent="-342900">
              <a:buAutoNum type="alphaLcParenR"/>
            </a:pPr>
            <a:endParaRPr lang="en-US" b="1" dirty="0"/>
          </a:p>
          <a:p>
            <a:pPr marL="342900" indent="-342900">
              <a:buAutoNum type="alphaLcParenR"/>
            </a:pPr>
            <a:endParaRPr lang="en-US" b="1" dirty="0"/>
          </a:p>
          <a:p>
            <a:pPr marL="342900" indent="-342900">
              <a:buAutoNum type="alphaLcParenR"/>
            </a:pPr>
            <a:endParaRPr lang="en-US" b="1" dirty="0"/>
          </a:p>
          <a:p>
            <a:pPr marL="342900" indent="-342900">
              <a:buAutoNum type="alphaLcParenR"/>
            </a:pPr>
            <a:endParaRPr lang="en-US" b="1" dirty="0"/>
          </a:p>
          <a:p>
            <a:pPr marL="342900" indent="-342900">
              <a:buAutoNum type="alphaLcParenR"/>
            </a:pPr>
            <a:endParaRPr lang="en-US" b="1" dirty="0"/>
          </a:p>
          <a:p>
            <a:pPr marL="342900" indent="-342900">
              <a:buAutoNum type="alphaLcParenR"/>
            </a:pPr>
            <a:endParaRPr lang="en-US" b="1" dirty="0"/>
          </a:p>
          <a:p>
            <a:pPr marL="342900" indent="-342900">
              <a:buAutoNum type="alphaLcParenR"/>
            </a:pPr>
            <a:endParaRPr lang="en-US" b="1" dirty="0"/>
          </a:p>
          <a:p>
            <a:endParaRPr lang="en-US" b="1" dirty="0"/>
          </a:p>
          <a:p>
            <a:pPr>
              <a:lnSpc>
                <a:spcPct val="110000"/>
              </a:lnSpc>
            </a:pPr>
            <a:endParaRPr lang="en-GB" b="1" dirty="0"/>
          </a:p>
          <a:p>
            <a:pPr>
              <a:lnSpc>
                <a:spcPct val="110000"/>
              </a:lnSpc>
            </a:pPr>
            <a:endParaRPr lang="en-GB" b="1" dirty="0"/>
          </a:p>
          <a:p>
            <a:pPr>
              <a:lnSpc>
                <a:spcPct val="110000"/>
              </a:lnSpc>
            </a:pPr>
            <a:endParaRPr lang="en-GB" sz="1600" dirty="0"/>
          </a:p>
          <a:p>
            <a:pPr marL="457200" indent="-457200">
              <a:lnSpc>
                <a:spcPct val="100000"/>
              </a:lnSpc>
              <a:buAutoNum type="arabicPeriod"/>
            </a:pPr>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a:extLst>
              <a:ext uri="{FF2B5EF4-FFF2-40B4-BE49-F238E27FC236}">
                <a16:creationId xmlns:a16="http://schemas.microsoft.com/office/drawing/2014/main" id="{42AEA39C-3A54-337C-3124-0A6F9CD62077}"/>
              </a:ext>
            </a:extLst>
          </p:cNvPr>
          <p:cNvPicPr>
            <a:picLocks noChangeAspect="1"/>
          </p:cNvPicPr>
          <p:nvPr/>
        </p:nvPicPr>
        <p:blipFill>
          <a:blip r:embed="rId3"/>
          <a:stretch>
            <a:fillRect/>
          </a:stretch>
        </p:blipFill>
        <p:spPr>
          <a:xfrm>
            <a:off x="191788" y="3238971"/>
            <a:ext cx="3746243" cy="2936147"/>
          </a:xfrm>
          <a:prstGeom prst="rect">
            <a:avLst/>
          </a:prstGeom>
        </p:spPr>
      </p:pic>
      <p:pic>
        <p:nvPicPr>
          <p:cNvPr id="8" name="Picture 7">
            <a:extLst>
              <a:ext uri="{FF2B5EF4-FFF2-40B4-BE49-F238E27FC236}">
                <a16:creationId xmlns:a16="http://schemas.microsoft.com/office/drawing/2014/main" id="{6B9B4B0B-D96F-DE2A-FF13-C1C839329557}"/>
              </a:ext>
            </a:extLst>
          </p:cNvPr>
          <p:cNvPicPr>
            <a:picLocks noChangeAspect="1"/>
          </p:cNvPicPr>
          <p:nvPr/>
        </p:nvPicPr>
        <p:blipFill>
          <a:blip r:embed="rId4"/>
          <a:stretch>
            <a:fillRect/>
          </a:stretch>
        </p:blipFill>
        <p:spPr>
          <a:xfrm>
            <a:off x="3921291" y="3372199"/>
            <a:ext cx="4347220" cy="2686609"/>
          </a:xfrm>
          <a:prstGeom prst="rect">
            <a:avLst/>
          </a:prstGeom>
        </p:spPr>
      </p:pic>
      <p:pic>
        <p:nvPicPr>
          <p:cNvPr id="10" name="Picture 9">
            <a:extLst>
              <a:ext uri="{FF2B5EF4-FFF2-40B4-BE49-F238E27FC236}">
                <a16:creationId xmlns:a16="http://schemas.microsoft.com/office/drawing/2014/main" id="{B333DFCE-8E01-14D1-D473-8B8A07C012B0}"/>
              </a:ext>
            </a:extLst>
          </p:cNvPr>
          <p:cNvPicPr>
            <a:picLocks noChangeAspect="1"/>
          </p:cNvPicPr>
          <p:nvPr/>
        </p:nvPicPr>
        <p:blipFill>
          <a:blip r:embed="rId5"/>
          <a:stretch>
            <a:fillRect/>
          </a:stretch>
        </p:blipFill>
        <p:spPr>
          <a:xfrm>
            <a:off x="8638211" y="3623002"/>
            <a:ext cx="3446765" cy="2435806"/>
          </a:xfrm>
          <a:prstGeom prst="rect">
            <a:avLst/>
          </a:prstGeom>
        </p:spPr>
      </p:pic>
    </p:spTree>
    <p:extLst>
      <p:ext uri="{BB962C8B-B14F-4D97-AF65-F5344CB8AC3E}">
        <p14:creationId xmlns:p14="http://schemas.microsoft.com/office/powerpoint/2010/main" val="643066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00845" y="0"/>
            <a:ext cx="10515600" cy="778213"/>
          </a:xfrm>
          <a:noFill/>
        </p:spPr>
        <p:txBody>
          <a:bodyPr anchor="ctr"/>
          <a:lstStyle/>
          <a:p>
            <a:r>
              <a:rPr lang="en-US" u="sng" dirty="0"/>
              <a:t>Results &amp; Findings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66148" y="614788"/>
            <a:ext cx="12125852" cy="6190683"/>
          </a:xfrm>
          <a:noFill/>
        </p:spPr>
        <p:txBody>
          <a:bodyPr>
            <a:normAutofit/>
          </a:bodyPr>
          <a:lstStyle/>
          <a:p>
            <a:r>
              <a:rPr lang="en-US" b="1" dirty="0"/>
              <a:t>b) Regression Modelling - </a:t>
            </a:r>
          </a:p>
          <a:p>
            <a:pPr lvl="1"/>
            <a:r>
              <a:rPr lang="en-GB" sz="1600" dirty="0"/>
              <a:t>We explore which production budget yields the highest return on investment (ROI).</a:t>
            </a:r>
          </a:p>
          <a:p>
            <a:pPr lvl="1"/>
            <a:r>
              <a:rPr lang="en-GB" sz="1600" dirty="0"/>
              <a:t>We applied a simple linear regression model to examine the relationship and evaluated its performance using R² and Mean Squared Error (MSE).</a:t>
            </a:r>
            <a:endParaRPr lang="en-US" sz="1600" dirty="0"/>
          </a:p>
          <a:p>
            <a:endParaRPr lang="en-US" dirty="0"/>
          </a:p>
          <a:p>
            <a:endParaRPr lang="en-US" b="1" dirty="0"/>
          </a:p>
          <a:p>
            <a:endParaRPr lang="en-US" b="1" dirty="0"/>
          </a:p>
          <a:p>
            <a:endParaRPr lang="en-US" b="1" dirty="0"/>
          </a:p>
          <a:p>
            <a:endParaRPr lang="en-US" b="1" dirty="0"/>
          </a:p>
          <a:p>
            <a:endParaRPr lang="en-US" b="1" dirty="0"/>
          </a:p>
          <a:p>
            <a:pPr marL="342900" indent="-342900">
              <a:buAutoNum type="alphaLcParenR"/>
            </a:pPr>
            <a:endParaRPr lang="en-US" b="1" dirty="0"/>
          </a:p>
          <a:p>
            <a:pPr lvl="1"/>
            <a:r>
              <a:rPr lang="en-GB" sz="1600" dirty="0"/>
              <a:t>The model shows that production budget alone has almost no predictive power for a movie’s ROI (R² = 0.0069), meaning we can’t reliably estimate profitability just from how much was spent on production. </a:t>
            </a:r>
          </a:p>
          <a:p>
            <a:pPr lvl="1"/>
            <a:r>
              <a:rPr lang="en-GB" sz="1600" dirty="0"/>
              <a:t>To make better predictions, we would likely need a broader range of data that captures the full financial picture of a movie’s lifecycle. Production budgets typically exclude other critical financial factors such as marketing expenses, cinema or streaming platform cuts, and backend deals. Simply spending more on production doesn’t guarantee higher returns. </a:t>
            </a:r>
          </a:p>
          <a:p>
            <a:endParaRPr lang="en-US" sz="1600" dirty="0"/>
          </a:p>
          <a:p>
            <a:pPr marL="342900" indent="-342900">
              <a:buAutoNum type="alphaLcParenR"/>
            </a:pPr>
            <a:endParaRPr lang="en-US" b="1" dirty="0"/>
          </a:p>
          <a:p>
            <a:pPr marL="342900" indent="-342900">
              <a:buAutoNum type="alphaLcParenR"/>
            </a:pPr>
            <a:endParaRPr lang="en-US" b="1" dirty="0"/>
          </a:p>
          <a:p>
            <a:pPr marL="342900" indent="-342900">
              <a:buAutoNum type="alphaLcParenR"/>
            </a:pPr>
            <a:endParaRPr lang="en-US" b="1" dirty="0"/>
          </a:p>
          <a:p>
            <a:endParaRPr lang="en-US" b="1" dirty="0"/>
          </a:p>
          <a:p>
            <a:pPr>
              <a:lnSpc>
                <a:spcPct val="110000"/>
              </a:lnSpc>
            </a:pPr>
            <a:endParaRPr lang="en-GB" b="1" dirty="0"/>
          </a:p>
          <a:p>
            <a:pPr>
              <a:lnSpc>
                <a:spcPct val="110000"/>
              </a:lnSpc>
            </a:pPr>
            <a:endParaRPr lang="en-GB" b="1" dirty="0"/>
          </a:p>
          <a:p>
            <a:pPr>
              <a:lnSpc>
                <a:spcPct val="110000"/>
              </a:lnSpc>
            </a:pPr>
            <a:endParaRPr lang="en-GB" sz="1600" dirty="0"/>
          </a:p>
          <a:p>
            <a:pPr marL="457200" indent="-457200">
              <a:lnSpc>
                <a:spcPct val="100000"/>
              </a:lnSpc>
              <a:buAutoNum type="arabicPeriod"/>
            </a:pPr>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11" name="Picture 10">
            <a:extLst>
              <a:ext uri="{FF2B5EF4-FFF2-40B4-BE49-F238E27FC236}">
                <a16:creationId xmlns:a16="http://schemas.microsoft.com/office/drawing/2014/main" id="{0A2CB50A-6800-B216-2929-D42FD0D79A9E}"/>
              </a:ext>
            </a:extLst>
          </p:cNvPr>
          <p:cNvPicPr>
            <a:picLocks noChangeAspect="1"/>
          </p:cNvPicPr>
          <p:nvPr/>
        </p:nvPicPr>
        <p:blipFill>
          <a:blip r:embed="rId3"/>
          <a:stretch>
            <a:fillRect/>
          </a:stretch>
        </p:blipFill>
        <p:spPr>
          <a:xfrm>
            <a:off x="2324648" y="1961097"/>
            <a:ext cx="3533997" cy="2745971"/>
          </a:xfrm>
          <a:prstGeom prst="rect">
            <a:avLst/>
          </a:prstGeom>
        </p:spPr>
      </p:pic>
    </p:spTree>
    <p:extLst>
      <p:ext uri="{BB962C8B-B14F-4D97-AF65-F5344CB8AC3E}">
        <p14:creationId xmlns:p14="http://schemas.microsoft.com/office/powerpoint/2010/main" val="3127620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00845" y="1"/>
            <a:ext cx="10515600" cy="614788"/>
          </a:xfrm>
          <a:noFill/>
        </p:spPr>
        <p:txBody>
          <a:bodyPr anchor="ctr"/>
          <a:lstStyle/>
          <a:p>
            <a:r>
              <a:rPr lang="en-US" u="sng" dirty="0"/>
              <a:t>Results &amp; Findings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66148" y="478602"/>
            <a:ext cx="12125852" cy="6326870"/>
          </a:xfrm>
          <a:noFill/>
        </p:spPr>
        <p:txBody>
          <a:bodyPr>
            <a:normAutofit/>
          </a:bodyPr>
          <a:lstStyle/>
          <a:p>
            <a:r>
              <a:rPr lang="en-US" b="1" dirty="0"/>
              <a:t>c) Audience Preference - </a:t>
            </a:r>
          </a:p>
          <a:p>
            <a:pPr lvl="1"/>
            <a:r>
              <a:rPr lang="en-GB" sz="1400" dirty="0"/>
              <a:t>Fantasy and Animation genres receive high viewer satisfaction.</a:t>
            </a:r>
          </a:p>
          <a:p>
            <a:pPr lvl="1"/>
            <a:r>
              <a:rPr lang="en-GB" sz="1400" dirty="0"/>
              <a:t>Movies with average viewer ratings of 6+ generally perform better in the market.</a:t>
            </a:r>
            <a:endParaRPr lang="en-US" sz="1400" dirty="0"/>
          </a:p>
          <a:p>
            <a:pPr lvl="1"/>
            <a:r>
              <a:rPr lang="en-GB" sz="1400" dirty="0"/>
              <a:t>Action, Sci-Fi, and Adventure are highly popular but have mixed reviews.</a:t>
            </a:r>
          </a:p>
          <a:p>
            <a:pPr lvl="1"/>
            <a:r>
              <a:rPr lang="en-GB" sz="1400" dirty="0"/>
              <a:t>Drama, Animation, and Family genres receive more consistent reception.</a:t>
            </a:r>
          </a:p>
          <a:p>
            <a:pPr lvl="1"/>
            <a:r>
              <a:rPr lang="en-GB" sz="1400" dirty="0"/>
              <a:t>Genre blending (e.g., Action-Thriller, Adventure-Fantasy) can enhance appeal.</a:t>
            </a:r>
          </a:p>
          <a:p>
            <a:pPr lvl="1"/>
            <a:r>
              <a:rPr lang="en-GB" sz="1400" dirty="0"/>
              <a:t>Audiences strongly prefer clear genre positioning, suggesting difficulty marketing multi-genre films.</a:t>
            </a:r>
          </a:p>
          <a:p>
            <a:pPr lvl="1"/>
            <a:r>
              <a:rPr lang="en-GB" sz="1400" dirty="0"/>
              <a:t>Movies in the 60–120 min range are most popular.</a:t>
            </a:r>
            <a:endParaRPr lang="en-US" b="1" dirty="0"/>
          </a:p>
          <a:p>
            <a:endParaRPr lang="en-US" b="1" dirty="0"/>
          </a:p>
          <a:p>
            <a:endParaRPr lang="en-US" b="1" dirty="0"/>
          </a:p>
          <a:p>
            <a:endParaRPr lang="en-US" b="1" dirty="0"/>
          </a:p>
          <a:p>
            <a:pPr marL="342900" indent="-342900">
              <a:buAutoNum type="alphaLcParenR"/>
            </a:pPr>
            <a:endParaRPr lang="en-US" b="1" dirty="0"/>
          </a:p>
          <a:p>
            <a:endParaRPr lang="en-US" sz="1600" dirty="0"/>
          </a:p>
          <a:p>
            <a:pPr marL="342900" indent="-342900">
              <a:buAutoNum type="alphaLcParenR"/>
            </a:pPr>
            <a:endParaRPr lang="en-US" b="1" dirty="0"/>
          </a:p>
          <a:p>
            <a:pPr marL="342900" indent="-342900">
              <a:buAutoNum type="alphaLcParenR"/>
            </a:pPr>
            <a:endParaRPr lang="en-US" b="1" dirty="0"/>
          </a:p>
          <a:p>
            <a:pPr marL="342900" indent="-342900">
              <a:buAutoNum type="alphaLcParenR"/>
            </a:pPr>
            <a:endParaRPr lang="en-US" b="1" dirty="0"/>
          </a:p>
          <a:p>
            <a:endParaRPr lang="en-US" b="1" dirty="0"/>
          </a:p>
          <a:p>
            <a:pPr>
              <a:lnSpc>
                <a:spcPct val="110000"/>
              </a:lnSpc>
            </a:pPr>
            <a:endParaRPr lang="en-GB" b="1" dirty="0"/>
          </a:p>
          <a:p>
            <a:pPr>
              <a:lnSpc>
                <a:spcPct val="110000"/>
              </a:lnSpc>
            </a:pPr>
            <a:endParaRPr lang="en-GB" b="1" dirty="0"/>
          </a:p>
          <a:p>
            <a:pPr>
              <a:lnSpc>
                <a:spcPct val="110000"/>
              </a:lnSpc>
            </a:pPr>
            <a:endParaRPr lang="en-GB" sz="1600" dirty="0"/>
          </a:p>
          <a:p>
            <a:pPr marL="457200" indent="-457200">
              <a:lnSpc>
                <a:spcPct val="100000"/>
              </a:lnSpc>
              <a:buAutoNum type="arabicPeriod"/>
            </a:pPr>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a:extLst>
              <a:ext uri="{FF2B5EF4-FFF2-40B4-BE49-F238E27FC236}">
                <a16:creationId xmlns:a16="http://schemas.microsoft.com/office/drawing/2014/main" id="{617776B4-388D-8831-6006-7AEB198A3D73}"/>
              </a:ext>
            </a:extLst>
          </p:cNvPr>
          <p:cNvPicPr>
            <a:picLocks noChangeAspect="1"/>
          </p:cNvPicPr>
          <p:nvPr/>
        </p:nvPicPr>
        <p:blipFill>
          <a:blip r:embed="rId3"/>
          <a:stretch>
            <a:fillRect/>
          </a:stretch>
        </p:blipFill>
        <p:spPr>
          <a:xfrm>
            <a:off x="6238672" y="535020"/>
            <a:ext cx="4005404" cy="2317848"/>
          </a:xfrm>
          <a:prstGeom prst="rect">
            <a:avLst/>
          </a:prstGeom>
        </p:spPr>
      </p:pic>
      <p:pic>
        <p:nvPicPr>
          <p:cNvPr id="8" name="Picture 7">
            <a:extLst>
              <a:ext uri="{FF2B5EF4-FFF2-40B4-BE49-F238E27FC236}">
                <a16:creationId xmlns:a16="http://schemas.microsoft.com/office/drawing/2014/main" id="{ECDA9C9F-0D3A-3716-5F1C-5F2C68040FA0}"/>
              </a:ext>
            </a:extLst>
          </p:cNvPr>
          <p:cNvPicPr>
            <a:picLocks noChangeAspect="1"/>
          </p:cNvPicPr>
          <p:nvPr/>
        </p:nvPicPr>
        <p:blipFill>
          <a:blip r:embed="rId4"/>
          <a:stretch>
            <a:fillRect/>
          </a:stretch>
        </p:blipFill>
        <p:spPr>
          <a:xfrm>
            <a:off x="7724897" y="2987595"/>
            <a:ext cx="4400955" cy="2611949"/>
          </a:xfrm>
          <a:prstGeom prst="rect">
            <a:avLst/>
          </a:prstGeom>
        </p:spPr>
      </p:pic>
      <p:pic>
        <p:nvPicPr>
          <p:cNvPr id="10" name="Picture 9">
            <a:extLst>
              <a:ext uri="{FF2B5EF4-FFF2-40B4-BE49-F238E27FC236}">
                <a16:creationId xmlns:a16="http://schemas.microsoft.com/office/drawing/2014/main" id="{EED68669-C522-F783-0CD1-F5F46BE13C45}"/>
              </a:ext>
            </a:extLst>
          </p:cNvPr>
          <p:cNvPicPr>
            <a:picLocks noChangeAspect="1"/>
          </p:cNvPicPr>
          <p:nvPr/>
        </p:nvPicPr>
        <p:blipFill>
          <a:blip r:embed="rId5"/>
          <a:stretch>
            <a:fillRect/>
          </a:stretch>
        </p:blipFill>
        <p:spPr>
          <a:xfrm>
            <a:off x="469885" y="3933587"/>
            <a:ext cx="6565158" cy="2317848"/>
          </a:xfrm>
          <a:prstGeom prst="rect">
            <a:avLst/>
          </a:prstGeom>
        </p:spPr>
      </p:pic>
    </p:spTree>
    <p:extLst>
      <p:ext uri="{BB962C8B-B14F-4D97-AF65-F5344CB8AC3E}">
        <p14:creationId xmlns:p14="http://schemas.microsoft.com/office/powerpoint/2010/main" val="2811629219"/>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{448F9FA5-B2C3-4F8D-92A0-FFB25CB626E0}TFb73f27a7-0404-48d9-96f8-0ca8d35477ecb8e31239_win32-b557d689d35e</Template>
  <TotalTime>85</TotalTime>
  <Words>1505</Words>
  <Application>Microsoft Office PowerPoint</Application>
  <PresentationFormat>Widescreen</PresentationFormat>
  <Paragraphs>181</Paragraphs>
  <Slides>13</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Arial</vt:lpstr>
      <vt:lpstr>Calibri</vt:lpstr>
      <vt:lpstr>Calibri Light</vt:lpstr>
      <vt:lpstr>Consolas</vt:lpstr>
      <vt:lpstr>Wingdings</vt:lpstr>
      <vt:lpstr>Custom</vt:lpstr>
      <vt:lpstr>Box Office Blueprint: Data-Driven Insights for Microsoft Movie Studio Launch.</vt:lpstr>
      <vt:lpstr>AGENDA</vt:lpstr>
      <vt:lpstr>Problem Statement</vt:lpstr>
      <vt:lpstr>Data understanding</vt:lpstr>
      <vt:lpstr>ANALYSIS OVERVIEW</vt:lpstr>
      <vt:lpstr>ANALYSIS OVERVIEW</vt:lpstr>
      <vt:lpstr>Results &amp; Findings</vt:lpstr>
      <vt:lpstr>Results &amp; Findings</vt:lpstr>
      <vt:lpstr>Results &amp; Findings</vt:lpstr>
      <vt:lpstr>Results &amp; Findings</vt:lpstr>
      <vt:lpstr>Results &amp; Findings</vt:lpstr>
      <vt:lpstr>RECOMENDATION</vt:lpstr>
      <vt:lpstr>THANK YOU</vt:lpstr>
    </vt:vector>
  </TitlesOfParts>
  <Company>ICRC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Hafsa Aden</dc:creator>
  <cp:lastModifiedBy>Hafsa Aden</cp:lastModifiedBy>
  <cp:revision>3</cp:revision>
  <dcterms:created xsi:type="dcterms:W3CDTF">2025-06-09T12:46:37Z</dcterms:created>
  <dcterms:modified xsi:type="dcterms:W3CDTF">2025-06-09T14:54:45Z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MSIP_Label_ad45fef7-54f7-4c4a-bfb2-9ef854817505_Enabled">
    <vt:lpwstr>true</vt:lpwstr>
  </property>
  <property fmtid="{D5CDD505-2E9C-101B-9397-08002B2CF9AE}" pid="5" name="MSIP_Label_ad45fef7-54f7-4c4a-bfb2-9ef854817505_SetDate">
    <vt:lpwstr>2025-06-09T13:29:40Z</vt:lpwstr>
  </property>
  <property fmtid="{D5CDD505-2E9C-101B-9397-08002B2CF9AE}" pid="6" name="MSIP_Label_ad45fef7-54f7-4c4a-bfb2-9ef854817505_Method">
    <vt:lpwstr>Privileged</vt:lpwstr>
  </property>
  <property fmtid="{D5CDD505-2E9C-101B-9397-08002B2CF9AE}" pid="7" name="MSIP_Label_ad45fef7-54f7-4c4a-bfb2-9ef854817505_Name">
    <vt:lpwstr>ad45fef7-54f7-4c4a-bfb2-9ef854817505</vt:lpwstr>
  </property>
  <property fmtid="{D5CDD505-2E9C-101B-9397-08002B2CF9AE}" pid="8" name="MSIP_Label_ad45fef7-54f7-4c4a-bfb2-9ef854817505_SiteId">
    <vt:lpwstr>9e8a5334-497c-4d8a-a797-7997cf8cc763</vt:lpwstr>
  </property>
  <property fmtid="{D5CDD505-2E9C-101B-9397-08002B2CF9AE}" pid="9" name="MSIP_Label_ad45fef7-54f7-4c4a-bfb2-9ef854817505_ActionId">
    <vt:lpwstr>d4915979-0103-419e-8519-b38d1aa23346</vt:lpwstr>
  </property>
  <property fmtid="{D5CDD505-2E9C-101B-9397-08002B2CF9AE}" pid="10" name="MSIP_Label_ad45fef7-54f7-4c4a-bfb2-9ef854817505_ContentBits">
    <vt:lpwstr>0</vt:lpwstr>
  </property>
</Properties>
</file>